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84" r:id="rId3"/>
  </p:sldMasterIdLst>
  <p:notesMasterIdLst>
    <p:notesMasterId r:id="rId12"/>
  </p:notesMasterIdLst>
  <p:sldIdLst>
    <p:sldId id="256" r:id="rId4"/>
    <p:sldId id="322" r:id="rId5"/>
    <p:sldId id="323" r:id="rId6"/>
    <p:sldId id="279" r:id="rId7"/>
    <p:sldId id="261" r:id="rId8"/>
    <p:sldId id="274" r:id="rId9"/>
    <p:sldId id="320" r:id="rId10"/>
    <p:sldId id="32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244"/>
    <a:srgbClr val="0335FF"/>
    <a:srgbClr val="00F900"/>
    <a:srgbClr val="A5A5A5"/>
    <a:srgbClr val="FFC000"/>
    <a:srgbClr val="FF0000"/>
    <a:srgbClr val="000000"/>
    <a:srgbClr val="FBD259"/>
    <a:srgbClr val="FCD259"/>
    <a:srgbClr val="52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4"/>
    <p:restoredTop sz="94194"/>
  </p:normalViewPr>
  <p:slideViewPr>
    <p:cSldViewPr snapToGrid="0" snapToObjects="1">
      <p:cViewPr varScale="1">
        <p:scale>
          <a:sx n="69" d="100"/>
          <a:sy n="69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F9A51-07B5-C144-A4B4-855110A30217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201F0-BE51-F44D-9A7C-9FB154D3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9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551C41-713E-BE43-AF13-84E42CCEDEB7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7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8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alphaModFix amt="31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3000"/>
                    </a14:imgEffect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6581-D0ED-5A48-81E9-AE4403ACF21D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alphaModFix amt="31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3000"/>
                    </a14:imgEffect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A086581-D0ED-5A48-81E9-AE4403ACF2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B2A2499-B18C-C046-9B83-A3BD5A85D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ECA2370-E8A2-E443-85D0-882792A79F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CEB5349-19AD-404B-A1E8-9CEF1BFFBDA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3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ial:BookSources/9783902613530" TargetMode="External"/><Relationship Id="rId4" Type="http://schemas.openxmlformats.org/officeDocument/2006/relationships/hyperlink" Target="https://en.wikipedia.org/wiki/Cross_Industry_Standard_Process_for_Data_Mining" TargetMode="External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cdn.intechopen.com/pdfs/5937/InTech-A_data_mining_amp_knowledge_discovery_process_model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png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873748"/>
            <a:ext cx="12191999" cy="19842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COmplex Data EXplorer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56" y="-52062"/>
            <a:ext cx="4769885" cy="4589639"/>
          </a:xfrm>
          <a:prstGeom prst="rect">
            <a:avLst/>
          </a:prstGeom>
        </p:spPr>
      </p:pic>
      <p:sp>
        <p:nvSpPr>
          <p:cNvPr id="9" name="Text Box 4"/>
          <p:cNvSpPr txBox="1"/>
          <p:nvPr/>
        </p:nvSpPr>
        <p:spPr>
          <a:xfrm>
            <a:off x="5150151" y="1314046"/>
            <a:ext cx="1891693" cy="261313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Know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Thy</a:t>
            </a:r>
          </a:p>
          <a:p>
            <a:pPr algn="ctr"/>
            <a:r>
              <a:rPr lang="en-US" sz="44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Data</a:t>
            </a:r>
            <a:endParaRPr lang="en-US" sz="4400" dirty="0">
              <a:solidFill>
                <a:srgbClr val="2B7F9A"/>
              </a:solidFill>
              <a:effectLst>
                <a:glow rad="76200">
                  <a:srgbClr val="86ECF5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3999" y="4208516"/>
            <a:ext cx="9144000" cy="2135969"/>
          </a:xfrm>
          <a:prstGeom prst="rect">
            <a:avLst/>
          </a:prstGeom>
          <a:noFill/>
          <a:scene3d>
            <a:camera prst="orthographicFront">
              <a:rot lat="19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>
                <a:rot lat="1980000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 dirty="0">
                <a:ln>
                  <a:noFill/>
                </a:ln>
                <a:solidFill>
                  <a:srgbClr val="EF9C07">
                    <a:lumMod val="60000"/>
                    <a:lumOff val="40000"/>
                  </a:srgbClr>
                </a:solidFill>
                <a:uLnTx/>
                <a:uFillTx/>
                <a:latin typeface="Aharoni" pitchFamily="2" charset="-79"/>
                <a:cs typeface="Aharoni" pitchFamily="2" charset="-79"/>
              </a:rPr>
              <a:t>CODEX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39234"/>
            <a:ext cx="252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Dr. Lukas Mandrake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4"/>
            <a:ext cx="2527300" cy="2527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01" y="0"/>
            <a:ext cx="2636897" cy="2539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9664701" y="2539234"/>
            <a:ext cx="252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Jack </a:t>
            </a:r>
            <a:r>
              <a:rPr lang="en-US" dirty="0" err="1" smtClean="0"/>
              <a:t>Lightholder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5238" y="19215"/>
            <a:ext cx="4161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DSWG MMR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873549" y="648866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Jun 22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79806" y="340414"/>
            <a:ext cx="43639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457200">
              <a:buFont typeface="Arial" charset="0"/>
              <a:buChar char="•"/>
            </a:pPr>
            <a:endParaRPr lang="en-US" sz="3200" dirty="0">
              <a:solidFill>
                <a:prstClr val="black"/>
              </a:solidFill>
            </a:endParaRPr>
          </a:p>
          <a:p>
            <a:pPr defTabSz="457200"/>
            <a:r>
              <a:rPr lang="en-US" sz="4000" dirty="0">
                <a:solidFill>
                  <a:srgbClr val="009F07"/>
                </a:solidFill>
                <a:effectLst>
                  <a:glow rad="76200">
                    <a:prstClr val="black"/>
                  </a:glow>
                </a:effectLst>
              </a:rPr>
              <a:t>CODEX facilitates:</a:t>
            </a:r>
          </a:p>
          <a:p>
            <a:pPr marL="771525" lvl="1" indent="-428625" defTabSz="457200">
              <a:buFont typeface="Arial" charset="0"/>
              <a:buChar char="•"/>
            </a:pPr>
            <a:endParaRPr lang="en-US" sz="3200" dirty="0">
              <a:solidFill>
                <a:prstClr val="black"/>
              </a:solidFill>
            </a:endParaRPr>
          </a:p>
          <a:p>
            <a:pPr marL="771525" lvl="1" indent="-428625" defTabSz="457200">
              <a:buFont typeface="Arial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Data Understanding</a:t>
            </a:r>
          </a:p>
          <a:p>
            <a:pPr marL="771525" lvl="1" indent="-428625" defTabSz="457200">
              <a:buFont typeface="Arial" charset="0"/>
              <a:buChar char="•"/>
            </a:pPr>
            <a:endParaRPr lang="en-US" sz="3200" dirty="0">
              <a:solidFill>
                <a:prstClr val="black"/>
              </a:solidFill>
            </a:endParaRPr>
          </a:p>
          <a:p>
            <a:pPr marL="771525" lvl="1" indent="-428625" defTabSz="457200">
              <a:buFont typeface="Arial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Data Preparation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1" y="6406390"/>
            <a:ext cx="4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900" dirty="0">
                <a:solidFill>
                  <a:prstClr val="black"/>
                </a:solidFill>
              </a:rPr>
              <a:t>1 - </a:t>
            </a:r>
            <a:r>
              <a:rPr lang="en-US" sz="900" dirty="0" err="1">
                <a:solidFill>
                  <a:prstClr val="black"/>
                </a:solidFill>
              </a:rPr>
              <a:t>Marbán</a:t>
            </a:r>
            <a:r>
              <a:rPr lang="en-US" sz="900" dirty="0">
                <a:solidFill>
                  <a:prstClr val="black"/>
                </a:solidFill>
              </a:rPr>
              <a:t>,  Mariscal, Segovia (2009); </a:t>
            </a:r>
            <a:r>
              <a:rPr lang="en-US" sz="900" i="1" dirty="0">
                <a:solidFill>
                  <a:prstClr val="black"/>
                </a:solidFill>
                <a:hlinkClick r:id="rId2"/>
              </a:rPr>
              <a:t>A Data Mining &amp; Knowledge Discovery Process Model</a:t>
            </a:r>
            <a:r>
              <a:rPr lang="en-US" sz="900" i="1" dirty="0">
                <a:solidFill>
                  <a:prstClr val="black"/>
                </a:solidFill>
              </a:rPr>
              <a:t>.</a:t>
            </a:r>
            <a:endParaRPr lang="en-US" sz="900" dirty="0">
              <a:solidFill>
                <a:prstClr val="black"/>
              </a:solidFill>
            </a:endParaRPr>
          </a:p>
          <a:p>
            <a:pPr defTabSz="457200"/>
            <a:r>
              <a:rPr lang="en-US" sz="900" dirty="0">
                <a:solidFill>
                  <a:prstClr val="black"/>
                </a:solidFill>
                <a:hlinkClick r:id="rId3"/>
              </a:rPr>
              <a:t>ISBN 978-3-902613-53-0</a:t>
            </a:r>
            <a:r>
              <a:rPr lang="en-US" sz="900" dirty="0">
                <a:solidFill>
                  <a:prstClr val="black"/>
                </a:solidFill>
              </a:rPr>
              <a:t>, pp. 438-453, February 2009, I-Tech, Vienna, Austria. </a:t>
            </a:r>
            <a:r>
              <a:rPr lang="en-US" sz="900" dirty="0">
                <a:solidFill>
                  <a:prstClr val="black"/>
                </a:solidFill>
                <a:hlinkClick r:id="rId4"/>
              </a:rPr>
              <a:t>Wikipedia</a:t>
            </a:r>
            <a:endParaRPr lang="en-US" sz="900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15253" y="988828"/>
            <a:ext cx="4966247" cy="4975946"/>
            <a:chOff x="6095999" y="817685"/>
            <a:chExt cx="5980666" cy="5992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5999" y="817685"/>
              <a:ext cx="5980666" cy="5992346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7290370" y="1813705"/>
              <a:ext cx="1453661" cy="530910"/>
            </a:xfrm>
            <a:prstGeom prst="roundRect">
              <a:avLst>
                <a:gd name="adj" fmla="val 32549"/>
              </a:avLst>
            </a:prstGeom>
            <a:solidFill>
              <a:srgbClr val="5C77CC"/>
            </a:solidFill>
            <a:ln>
              <a:solidFill>
                <a:srgbClr val="8F8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350" b="1" dirty="0">
                  <a:solidFill>
                    <a:srgbClr val="B6CDFD"/>
                  </a:solidFill>
                </a:rPr>
                <a:t>User Need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1692" y="1128164"/>
              <a:ext cx="966225" cy="8953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36411" y="2324358"/>
              <a:ext cx="966225" cy="895368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6052200" y="5911565"/>
            <a:ext cx="4467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2700" dirty="0"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</a:rPr>
              <a:t>Existing framework CRISP-DM </a:t>
            </a:r>
          </a:p>
          <a:p>
            <a:pPr algn="ctr" defTabSz="457200"/>
            <a:r>
              <a:rPr lang="en-US" sz="2100" dirty="0"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</a:rPr>
              <a:t>“De-Facto Data Mining Methodology”</a:t>
            </a:r>
            <a:r>
              <a:rPr lang="en-US" sz="2100" baseline="30000" dirty="0"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</a:rPr>
              <a:t>1</a:t>
            </a:r>
            <a:endParaRPr lang="en-US" sz="2700" baseline="30000" dirty="0">
              <a:solidFill>
                <a:prstClr val="black"/>
              </a:solidFill>
              <a:effectLst>
                <a:glow rad="76200">
                  <a:prstClr val="white"/>
                </a:glo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524002" y="608040"/>
            <a:ext cx="9143999" cy="6594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1" y="-197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500" b="1" dirty="0">
                <a:ln>
                  <a:solidFill>
                    <a:srgbClr val="5B9BD5">
                      <a:lumMod val="50000"/>
                    </a:srgbClr>
                  </a:solidFill>
                </a:ln>
                <a:solidFill>
                  <a:srgbClr val="00FCF9"/>
                </a:solidFill>
              </a:rPr>
              <a:t>Cross-Industry Standard Process for Data Mining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0" y="3713169"/>
            <a:ext cx="5083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457200">
              <a:buFont typeface="Arial" charset="0"/>
              <a:buChar char="•"/>
            </a:pPr>
            <a:endParaRPr lang="en-US" sz="3200" dirty="0">
              <a:solidFill>
                <a:prstClr val="black"/>
              </a:solidFill>
            </a:endParaRPr>
          </a:p>
          <a:p>
            <a:pPr defTabSz="457200"/>
            <a:r>
              <a:rPr lang="en-US" sz="3200" dirty="0">
                <a:solidFill>
                  <a:srgbClr val="FF0000"/>
                </a:solidFill>
                <a:effectLst>
                  <a:glow rad="76200">
                    <a:prstClr val="black"/>
                  </a:glow>
                </a:effectLst>
              </a:rPr>
              <a:t>Don’t rewrite</a:t>
            </a:r>
          </a:p>
          <a:p>
            <a:pPr defTabSz="457200"/>
            <a:r>
              <a:rPr lang="en-US" sz="3200" dirty="0" err="1">
                <a:solidFill>
                  <a:srgbClr val="FF0000"/>
                </a:solidFill>
                <a:effectLst>
                  <a:glow rad="76200">
                    <a:prstClr val="black"/>
                  </a:glow>
                </a:effectLst>
              </a:rPr>
              <a:t>Matlab</a:t>
            </a:r>
            <a:r>
              <a:rPr lang="en-US" sz="3200" dirty="0">
                <a:solidFill>
                  <a:srgbClr val="FF0000"/>
                </a:solidFill>
                <a:effectLst>
                  <a:glow rad="76200">
                    <a:prstClr val="black"/>
                  </a:glow>
                </a:effectLst>
              </a:rPr>
              <a:t> / Python:</a:t>
            </a:r>
            <a:endParaRPr lang="en-US" sz="2800" dirty="0">
              <a:solidFill>
                <a:prstClr val="black"/>
              </a:solidFill>
            </a:endParaRPr>
          </a:p>
          <a:p>
            <a:pPr marL="771525" lvl="1" indent="-428625" defTabSz="4572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Later Analysis Unchanged</a:t>
            </a:r>
          </a:p>
          <a:p>
            <a:pPr marL="771525" lvl="1" indent="-428625" defTabSz="4572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Just Better Data + Understanding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17062" y="6666660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</a:rPr>
              <a:t>Dr. Lukas Mandrake</a:t>
            </a:r>
          </a:p>
        </p:txBody>
      </p:sp>
    </p:spTree>
    <p:extLst>
      <p:ext uri="{BB962C8B-B14F-4D97-AF65-F5344CB8AC3E}">
        <p14:creationId xmlns:p14="http://schemas.microsoft.com/office/powerpoint/2010/main" val="10661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1524002" y="608040"/>
            <a:ext cx="9143999" cy="6594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31969" y="2900163"/>
            <a:ext cx="414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“Of 2740 columns, there are 4 groups by behavior. 1 is unique.”</a:t>
            </a:r>
          </a:p>
          <a:p>
            <a:r>
              <a:rPr lang="en-US" sz="1200" dirty="0"/>
              <a:t>Problem entries,  repeat values, missing stats for each column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68341" y="707918"/>
            <a:ext cx="4110025" cy="2155964"/>
            <a:chOff x="144341" y="707918"/>
            <a:chExt cx="3390044" cy="215596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341" y="707918"/>
              <a:ext cx="3390044" cy="215596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4371" y="791904"/>
              <a:ext cx="26699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00FCF9"/>
                  </a:solidFill>
                  <a:effectLst>
                    <a:glow rad="50800">
                      <a:schemeClr val="tx1"/>
                    </a:glow>
                  </a:effectLst>
                </a:rPr>
                <a:t>Initial Behavior Analysis</a:t>
              </a:r>
            </a:p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FFC000"/>
                  </a:solidFill>
                  <a:effectLst>
                    <a:glow rad="50800">
                      <a:schemeClr val="tx1"/>
                    </a:glow>
                  </a:effectLst>
                </a:rPr>
                <a:t>-Understanding-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073213" y="690897"/>
            <a:ext cx="3500979" cy="5705438"/>
            <a:chOff x="5922335" y="690897"/>
            <a:chExt cx="3127856" cy="448549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2335" y="690897"/>
              <a:ext cx="3127856" cy="448549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305907" y="845466"/>
              <a:ext cx="2360715" cy="653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00FCF9"/>
                  </a:solidFill>
                  <a:effectLst>
                    <a:glow rad="50800">
                      <a:schemeClr val="tx1"/>
                    </a:glow>
                  </a:effectLst>
                </a:rPr>
                <a:t>Informed Decisions</a:t>
              </a:r>
            </a:p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FFC000"/>
                  </a:solidFill>
                  <a:effectLst>
                    <a:glow rad="50800">
                      <a:schemeClr val="tx1"/>
                    </a:glow>
                  </a:effectLst>
                </a:rPr>
                <a:t>-Instant Guidance-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 rot="20718242">
            <a:off x="6074191" y="1908100"/>
            <a:ext cx="190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38100">
                    <a:schemeClr val="tx1"/>
                  </a:glow>
                </a:effectLst>
              </a:rPr>
              <a:t>How much data would this keep?</a:t>
            </a:r>
          </a:p>
        </p:txBody>
      </p:sp>
      <p:sp>
        <p:nvSpPr>
          <p:cNvPr id="25" name="TextBox 24"/>
          <p:cNvSpPr txBox="1"/>
          <p:nvPr/>
        </p:nvSpPr>
        <p:spPr>
          <a:xfrm rot="20745869">
            <a:off x="6271130" y="5422339"/>
            <a:ext cx="2037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38100">
                    <a:schemeClr val="tx1"/>
                  </a:glow>
                </a:effectLst>
              </a:rPr>
              <a:t>How much time / memory would this take?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295581" y="2431338"/>
            <a:ext cx="1615323" cy="935420"/>
          </a:xfrm>
          <a:prstGeom prst="straightConnector1">
            <a:avLst/>
          </a:prstGeom>
          <a:ln w="38100">
            <a:solidFill>
              <a:srgbClr val="92D04F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29637" y="4910009"/>
            <a:ext cx="671550" cy="580597"/>
          </a:xfrm>
          <a:prstGeom prst="straightConnector1">
            <a:avLst/>
          </a:prstGeom>
          <a:ln w="38100">
            <a:solidFill>
              <a:srgbClr val="92D04F"/>
            </a:solidFill>
            <a:tailEnd type="triangle"/>
          </a:ln>
          <a:effectLst>
            <a:glow rad="127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24001" y="-117185"/>
            <a:ext cx="9144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00FCF9"/>
                </a:solidFill>
              </a:rPr>
              <a:t>Guided Exploration = Fast Understanding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6455" y="6396336"/>
            <a:ext cx="317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decision without guidance</a:t>
            </a:r>
          </a:p>
          <a:p>
            <a:r>
              <a:rPr lang="en-US" sz="1200" dirty="0"/>
              <a:t>Intuitive interface gives you help without words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988" y="1918868"/>
            <a:ext cx="948628" cy="945014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1650154" y="3361828"/>
            <a:ext cx="4146397" cy="3013173"/>
            <a:chOff x="107969" y="3811604"/>
            <a:chExt cx="4146397" cy="3013173"/>
          </a:xfrm>
        </p:grpSpPr>
        <p:sp>
          <p:nvSpPr>
            <p:cNvPr id="58" name="Rectangle 57"/>
            <p:cNvSpPr/>
            <p:nvPr/>
          </p:nvSpPr>
          <p:spPr>
            <a:xfrm>
              <a:off x="107969" y="3811604"/>
              <a:ext cx="4146397" cy="30131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97194" y="5616277"/>
              <a:ext cx="2557172" cy="1152033"/>
              <a:chOff x="53450" y="3600328"/>
              <a:chExt cx="5123794" cy="2308324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450" y="3600328"/>
                <a:ext cx="5123794" cy="1072896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450" y="4835756"/>
                <a:ext cx="5123794" cy="1072896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770924" y="3600329"/>
                <a:ext cx="422031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48893" y="4835756"/>
                <a:ext cx="328247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70924" y="4835756"/>
                <a:ext cx="422031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03262" y="4835756"/>
                <a:ext cx="199293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515700" y="4835755"/>
                <a:ext cx="199293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746825" y="4835754"/>
                <a:ext cx="199293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356425" y="4835754"/>
                <a:ext cx="302838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734910" y="4835753"/>
                <a:ext cx="334659" cy="1072895"/>
              </a:xfrm>
              <a:prstGeom prst="rect">
                <a:avLst/>
              </a:prstGeom>
              <a:solidFill>
                <a:srgbClr val="FFD3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Down Arrow 54"/>
              <p:cNvSpPr/>
              <p:nvPr/>
            </p:nvSpPr>
            <p:spPr>
              <a:xfrm>
                <a:off x="774824" y="4379412"/>
                <a:ext cx="466194" cy="66186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5078" y="4041631"/>
              <a:ext cx="1715018" cy="132399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341" y="4041631"/>
              <a:ext cx="2121554" cy="133746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969" y="5631038"/>
              <a:ext cx="1531898" cy="1193739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56020" y="4942632"/>
              <a:ext cx="36502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00FCF9"/>
                  </a:solidFill>
                  <a:effectLst>
                    <a:glow rad="50800">
                      <a:schemeClr val="tx1"/>
                    </a:glow>
                  </a:effectLst>
                </a:rPr>
                <a:t>Innately Multi-dimensional</a:t>
              </a:r>
            </a:p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00FCF9"/>
                  </a:solidFill>
                  <a:effectLst>
                    <a:glow rad="50800">
                      <a:schemeClr val="tx1"/>
                    </a:glow>
                  </a:effectLst>
                </a:rPr>
                <a:t>Machine Learning</a:t>
              </a:r>
            </a:p>
            <a:p>
              <a:pPr algn="ctr"/>
              <a:r>
                <a:rPr lang="en-US" sz="2400" b="1" dirty="0">
                  <a:ln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rgbClr val="FFC000"/>
                  </a:solidFill>
                  <a:effectLst>
                    <a:glow rad="50800">
                      <a:schemeClr val="tx1"/>
                    </a:glow>
                  </a:effectLst>
                </a:rPr>
                <a:t>-Discovery-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594420" y="6366830"/>
            <a:ext cx="490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are most “important” columns? Why is this sub-population different?</a:t>
            </a:r>
          </a:p>
          <a:p>
            <a:r>
              <a:rPr lang="en-US" sz="1200" dirty="0"/>
              <a:t>How many kinds of data are there?  What data are likely outliers? Why?</a:t>
            </a:r>
          </a:p>
        </p:txBody>
      </p:sp>
    </p:spTree>
    <p:extLst>
      <p:ext uri="{BB962C8B-B14F-4D97-AF65-F5344CB8AC3E}">
        <p14:creationId xmlns:p14="http://schemas.microsoft.com/office/powerpoint/2010/main" val="19020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Autofit/>
          </a:bodyPr>
          <a:lstStyle/>
          <a:p>
            <a:r>
              <a:rPr lang="en-US" sz="5400" b="1" dirty="0"/>
              <a:t>Functionality for DSWG Pilot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523" y="906204"/>
            <a:ext cx="3986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9F07"/>
                </a:solidFill>
                <a:effectLst>
                  <a:glow rad="76200">
                    <a:schemeClr val="tx1"/>
                  </a:glow>
                </a:effectLst>
              </a:rPr>
              <a:t>Back End</a:t>
            </a:r>
            <a:endParaRPr lang="en-US" sz="4000" dirty="0">
              <a:effectLst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32907"/>
              </p:ext>
            </p:extLst>
          </p:nvPr>
        </p:nvGraphicFramePr>
        <p:xfrm>
          <a:off x="666523" y="1664970"/>
          <a:ext cx="1085760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13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29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407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36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Capability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Status</a:t>
                      </a:r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Capability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Status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 Reader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User Interviews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Dimension Red.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Powerpoint</a:t>
                      </a:r>
                      <a:r>
                        <a:rPr lang="en-US" sz="2400" dirty="0"/>
                        <a:t> prototype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Peak</a:t>
                      </a:r>
                      <a:r>
                        <a:rPr lang="en-US" sz="2400" baseline="0" dirty="0"/>
                        <a:t> Finding</a:t>
                      </a:r>
                      <a:endParaRPr lang="en-US" sz="2400" dirty="0"/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Downselect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Interf</a:t>
                      </a:r>
                      <a:r>
                        <a:rPr lang="en-US" sz="2400" baseline="0" dirty="0"/>
                        <a:t>. Arch.</a:t>
                      </a:r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Template Scan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Row Subsets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Working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Endmembers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Clustering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Working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Correlation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Bad Value Report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Working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Segmentation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Save Subset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Clustering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Explain This</a:t>
                      </a:r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Working</a:t>
                      </a: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Regression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Named Subsets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Bad Value Report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Save Subset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F9244"/>
                          </a:solidFill>
                        </a:rPr>
                        <a:t>Done</a:t>
                      </a:r>
                      <a:endParaRPr lang="en-US" sz="1600" dirty="0"/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glow rad="127000">
                              <a:schemeClr val="tx1"/>
                            </a:glow>
                          </a:effectLst>
                        </a:rPr>
                        <a:t>Explain This</a:t>
                      </a:r>
                    </a:p>
                  </a:txBody>
                  <a:tcPr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Working</a:t>
                      </a:r>
                    </a:p>
                  </a:txBody>
                  <a:tcPr marR="0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R="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059706" y="906204"/>
            <a:ext cx="4464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9F07"/>
                </a:solidFill>
                <a:effectLst>
                  <a:glow rad="76200">
                    <a:schemeClr val="tx1"/>
                  </a:glow>
                </a:effectLst>
              </a:rPr>
              <a:t>Front End</a:t>
            </a:r>
            <a:endParaRPr lang="en-US" sz="4000" dirty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1930" y="1295638"/>
            <a:ext cx="18681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Focus on 1D data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Data Sources:</a:t>
            </a:r>
          </a:p>
          <a:p>
            <a:pPr algn="ctr"/>
            <a:r>
              <a:rPr lang="en-US" dirty="0"/>
              <a:t>OCO-2</a:t>
            </a:r>
          </a:p>
          <a:p>
            <a:pPr algn="ctr"/>
            <a:r>
              <a:rPr lang="en-US" dirty="0"/>
              <a:t>Workplace Survey</a:t>
            </a:r>
          </a:p>
          <a:p>
            <a:pPr algn="ctr"/>
            <a:r>
              <a:rPr lang="en-US" dirty="0" err="1"/>
              <a:t>SmartSpec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7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9523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Budget vs. Actual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53A26F1-ADB3-4AAA-A7A5-ECC9B5E95FE4}"/>
              </a:ext>
            </a:extLst>
          </p:cNvPr>
          <p:cNvGrpSpPr/>
          <p:nvPr/>
        </p:nvGrpSpPr>
        <p:grpSpPr>
          <a:xfrm>
            <a:off x="1140702" y="847613"/>
            <a:ext cx="9569428" cy="6010385"/>
            <a:chOff x="1140703" y="847614"/>
            <a:chExt cx="8841498" cy="5553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21C5F52-13F7-409F-B4E5-0A07CE3B2BA9}"/>
                </a:ext>
              </a:extLst>
            </p:cNvPr>
            <p:cNvGrpSpPr/>
            <p:nvPr/>
          </p:nvGrpSpPr>
          <p:grpSpPr>
            <a:xfrm>
              <a:off x="1140703" y="847614"/>
              <a:ext cx="8841497" cy="3531514"/>
              <a:chOff x="321552" y="895240"/>
              <a:chExt cx="9631247" cy="384695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B5C6F051-66CE-405C-8EEA-90D67B18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1552" y="895240"/>
                <a:ext cx="6125981" cy="384695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A8025865-C60A-481E-825B-ED223A98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7534" y="895240"/>
                <a:ext cx="3505265" cy="3846958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298BB81F-4120-4D6A-982D-2FCA6458C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6326"/>
            <a:stretch/>
          </p:blipFill>
          <p:spPr>
            <a:xfrm>
              <a:off x="1140703" y="4379128"/>
              <a:ext cx="5623659" cy="20216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4A59D93-4FB0-42B1-849C-E30F504F8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248"/>
            <a:stretch/>
          </p:blipFill>
          <p:spPr>
            <a:xfrm>
              <a:off x="6764363" y="4379129"/>
              <a:ext cx="3217838" cy="202167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7A494C-D3C2-4D1C-9F8F-F179017B387B}"/>
              </a:ext>
            </a:extLst>
          </p:cNvPr>
          <p:cNvSpPr txBox="1"/>
          <p:nvPr/>
        </p:nvSpPr>
        <p:spPr>
          <a:xfrm>
            <a:off x="5745492" y="1818416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</a:rPr>
              <a:t>Sprints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EFB9881-D3F6-473B-9D32-97016AA04EF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602742" y="2003082"/>
            <a:ext cx="464808" cy="6353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62D1BF7-BDEB-4E21-BF8A-2F6B1FF53F14}"/>
              </a:ext>
            </a:extLst>
          </p:cNvPr>
          <p:cNvCxnSpPr>
            <a:cxnSpLocks/>
          </p:cNvCxnSpPr>
          <p:nvPr/>
        </p:nvCxnSpPr>
        <p:spPr>
          <a:xfrm>
            <a:off x="6612057" y="2001513"/>
            <a:ext cx="1289664" cy="332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C67B7C1D-E1AE-4DE9-B584-58D62A80E6D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602742" y="2003082"/>
            <a:ext cx="2060769" cy="94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F7D0B623-52B2-49F3-AA64-5F85EFAD91F2}"/>
              </a:ext>
            </a:extLst>
          </p:cNvPr>
          <p:cNvCxnSpPr>
            <a:cxnSpLocks/>
          </p:cNvCxnSpPr>
          <p:nvPr/>
        </p:nvCxnSpPr>
        <p:spPr>
          <a:xfrm flipV="1">
            <a:off x="6612057" y="1710952"/>
            <a:ext cx="2908704" cy="3015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319EFD3-776F-4401-8DA0-4242FBA59D8E}"/>
              </a:ext>
            </a:extLst>
          </p:cNvPr>
          <p:cNvCxnSpPr>
            <a:cxnSpLocks/>
          </p:cNvCxnSpPr>
          <p:nvPr/>
        </p:nvCxnSpPr>
        <p:spPr>
          <a:xfrm flipV="1">
            <a:off x="6612057" y="1373807"/>
            <a:ext cx="3798768" cy="6386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7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Interface Lessons Learned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03351" y="1644161"/>
            <a:ext cx="858529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Designers seek to find the “best” interface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May be impossible until </a:t>
            </a:r>
            <a:r>
              <a:rPr 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strawman</a:t>
            </a:r>
            <a:r>
              <a:rPr lang="en-US" sz="3200" dirty="0"/>
              <a:t> exists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Do not conduct user interviews until strawman!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Need </a:t>
            </a:r>
            <a:r>
              <a:rPr 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very firm hand </a:t>
            </a:r>
            <a:r>
              <a:rPr lang="en-US" sz="3200" dirty="0"/>
              <a:t>– creative types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Recommend </a:t>
            </a:r>
            <a:r>
              <a:rPr lang="en-US" sz="32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Agile</a:t>
            </a:r>
            <a:r>
              <a:rPr lang="en-US" sz="3200" dirty="0"/>
              <a:t> development methods: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WILL check in code regularly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WILL only commit working versions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WILL implement skeletal versions for </a:t>
            </a:r>
            <a:r>
              <a:rPr lang="en-US" sz="3200" dirty="0" smtClean="0"/>
              <a:t>study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 smtClean="0"/>
              <a:t>Avoid war-room mentality: slow and steady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FF00"/>
                </a:solidFill>
                <a:effectLst>
                  <a:glow rad="63500">
                    <a:schemeClr val="tx1"/>
                  </a:glow>
                </a:effectLst>
              </a:rPr>
              <a:t>Takes more time than (I) would predict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1919" y="982130"/>
            <a:ext cx="756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It’s all about the interface (because I had Jack for back-end)</a:t>
            </a:r>
          </a:p>
        </p:txBody>
      </p:sp>
    </p:spTree>
    <p:extLst>
      <p:ext uri="{BB962C8B-B14F-4D97-AF65-F5344CB8AC3E}">
        <p14:creationId xmlns:p14="http://schemas.microsoft.com/office/powerpoint/2010/main" val="172822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9602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Remaining Work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0"/>
            <a:ext cx="216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Lukas Mandrake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104" y="1367163"/>
            <a:ext cx="114577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rgbClr val="FFFF00"/>
                </a:solidFill>
                <a:effectLst>
                  <a:glow rad="63500">
                    <a:schemeClr val="tx1"/>
                  </a:glow>
                </a:effectLst>
              </a:rPr>
              <a:t>Currently back-end heavy (but that’s ok)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effectLst/>
              </a:rPr>
              <a:t>Keep pushing Interface group to implement more </a:t>
            </a:r>
            <a:r>
              <a:rPr lang="en-US" sz="3600" dirty="0" err="1">
                <a:effectLst/>
              </a:rPr>
              <a:t>func</a:t>
            </a:r>
            <a:endParaRPr lang="en-US" sz="3600" dirty="0">
              <a:effectLst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effectLst/>
              </a:rPr>
              <a:t>No wasted effort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/>
              <a:t>Try to make current group work on direct interface only</a:t>
            </a:r>
            <a:endParaRPr lang="en-US" sz="3600" dirty="0">
              <a:effectLst/>
            </a:endParaRPr>
          </a:p>
          <a:p>
            <a:pPr marL="914400" lvl="1" indent="-457200">
              <a:buFont typeface="Arial" charset="0"/>
              <a:buChar char="•"/>
            </a:pPr>
            <a:endParaRPr lang="en-US" sz="3600" dirty="0">
              <a:effectLst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solidFill>
                  <a:srgbClr val="FFFF00"/>
                </a:solidFill>
                <a:effectLst>
                  <a:glow rad="63500">
                    <a:schemeClr val="tx1"/>
                  </a:glow>
                </a:effectLst>
              </a:rPr>
              <a:t>Seek alternative interface support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effectLst/>
              </a:rPr>
              <a:t>Will finish out DSWG with Davidoff’s group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600" dirty="0">
                <a:effectLst/>
              </a:rPr>
              <a:t>Taking other recommendations now for FY18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1369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smtClean="0">
                <a:solidFill>
                  <a:schemeClr val="accent1">
                    <a:lumMod val="75000"/>
                  </a:schemeClr>
                </a:solidFill>
              </a:rPr>
              <a:t>We have ~$200k from AMMOS Technology for FY18!!</a:t>
            </a:r>
            <a:endParaRPr lang="en-US" sz="43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8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889125" y="4305301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endParaRPr lang="en-US">
              <a:solidFill>
                <a:prstClr val="black"/>
              </a:solidFill>
              <a:latin typeface="Times" charset="0"/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5867400" y="1143000"/>
            <a:ext cx="0" cy="51958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828800" y="6605588"/>
            <a:ext cx="7315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828800" y="6553200"/>
            <a:ext cx="73914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1889125" y="422592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endParaRPr lang="en-US">
              <a:solidFill>
                <a:prstClr val="black"/>
              </a:solidFill>
              <a:latin typeface="Times" charset="0"/>
            </a:endParaRPr>
          </a:p>
        </p:txBody>
      </p:sp>
      <p:sp>
        <p:nvSpPr>
          <p:cNvPr id="25670" name="Line 70"/>
          <p:cNvSpPr>
            <a:spLocks noChangeShapeType="1"/>
          </p:cNvSpPr>
          <p:nvPr/>
        </p:nvSpPr>
        <p:spPr bwMode="auto">
          <a:xfrm>
            <a:off x="1905000" y="835025"/>
            <a:ext cx="830103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71" name="Line 71"/>
          <p:cNvSpPr>
            <a:spLocks noChangeShapeType="1"/>
          </p:cNvSpPr>
          <p:nvPr/>
        </p:nvSpPr>
        <p:spPr bwMode="auto">
          <a:xfrm>
            <a:off x="2057400" y="887413"/>
            <a:ext cx="8301038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75" name="Rectangle 75"/>
          <p:cNvSpPr>
            <a:spLocks noGrp="1" noChangeArrowheads="1"/>
          </p:cNvSpPr>
          <p:nvPr>
            <p:ph type="title"/>
          </p:nvPr>
        </p:nvSpPr>
        <p:spPr>
          <a:xfrm>
            <a:off x="4100945" y="111125"/>
            <a:ext cx="6338455" cy="381000"/>
          </a:xfrm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+mn-lt"/>
              </a:rPr>
              <a:t>Complex Data Explorer (CODEX)</a:t>
            </a:r>
            <a:endParaRPr lang="en-US" sz="4800" b="1" dirty="0">
              <a:latin typeface="+mn-lt"/>
            </a:endParaRP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1752600" y="418782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endParaRPr lang="en-US">
              <a:solidFill>
                <a:prstClr val="black"/>
              </a:solidFill>
              <a:latin typeface="Comic Sans MS" charset="0"/>
            </a:endParaRPr>
          </a:p>
        </p:txBody>
      </p:sp>
      <p:sp>
        <p:nvSpPr>
          <p:cNvPr id="25677" name="Text Box 77"/>
          <p:cNvSpPr txBox="1">
            <a:spLocks noChangeArrowheads="1"/>
          </p:cNvSpPr>
          <p:nvPr/>
        </p:nvSpPr>
        <p:spPr bwMode="auto">
          <a:xfrm>
            <a:off x="4946071" y="437358"/>
            <a:ext cx="464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457200" eaLnBrk="0" hangingPunct="0">
              <a:spcBef>
                <a:spcPct val="50000"/>
              </a:spcBef>
              <a:defRPr/>
            </a:pPr>
            <a:r>
              <a:rPr lang="en-US" sz="1400" b="1" dirty="0">
                <a:solidFill>
                  <a:prstClr val="black"/>
                </a:solidFill>
              </a:rPr>
              <a:t>Task Lead: Dr. Lukas Mandrake, 398J (Machine Learning)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679" name="Text Box 79"/>
          <p:cNvSpPr txBox="1">
            <a:spLocks noChangeArrowheads="1"/>
          </p:cNvSpPr>
          <p:nvPr/>
        </p:nvSpPr>
        <p:spPr bwMode="auto">
          <a:xfrm>
            <a:off x="1773238" y="3502026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endParaRPr lang="en-US" u="sng">
              <a:solidFill>
                <a:prstClr val="black"/>
              </a:solidFill>
              <a:latin typeface="Comic Sans MS" charset="0"/>
            </a:endParaRPr>
          </a:p>
        </p:txBody>
      </p:sp>
      <p:sp>
        <p:nvSpPr>
          <p:cNvPr id="25680" name="Text Box 80"/>
          <p:cNvSpPr txBox="1">
            <a:spLocks noChangeArrowheads="1"/>
          </p:cNvSpPr>
          <p:nvPr/>
        </p:nvSpPr>
        <p:spPr bwMode="auto">
          <a:xfrm>
            <a:off x="5858755" y="4868461"/>
            <a:ext cx="29958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Resources Requested:</a:t>
            </a:r>
            <a:r>
              <a:rPr lang="en-US" sz="1600" dirty="0">
                <a:solidFill>
                  <a:prstClr val="black"/>
                </a:solidFill>
              </a:rPr>
              <a:t> $50k labor</a:t>
            </a:r>
          </a:p>
        </p:txBody>
      </p:sp>
      <p:sp>
        <p:nvSpPr>
          <p:cNvPr id="25681" name="Line 81"/>
          <p:cNvSpPr>
            <a:spLocks noChangeShapeType="1"/>
          </p:cNvSpPr>
          <p:nvPr/>
        </p:nvSpPr>
        <p:spPr bwMode="auto">
          <a:xfrm>
            <a:off x="1447800" y="3516313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5682" name="Text Box 82"/>
          <p:cNvSpPr txBox="1">
            <a:spLocks noChangeArrowheads="1"/>
          </p:cNvSpPr>
          <p:nvPr/>
        </p:nvSpPr>
        <p:spPr bwMode="auto">
          <a:xfrm>
            <a:off x="1600200" y="1055690"/>
            <a:ext cx="4553672" cy="121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114300" indent="-114300"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830388" algn="ctr"/>
                <a:tab pos="2514600" algn="ctr"/>
                <a:tab pos="3200400" algn="ct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457200" eaLnBrk="0" hangingPunct="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600" b="1" u="sng" dirty="0">
                <a:solidFill>
                  <a:prstClr val="black"/>
                </a:solidFill>
                <a:latin typeface="Calibri"/>
              </a:rPr>
              <a:t>Objective(s):</a:t>
            </a:r>
          </a:p>
          <a:p>
            <a:pPr defTabSz="457200" eaLnBrk="0" hangingPunct="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Create a graphical application to enable:</a:t>
            </a: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Rapid survey of what’s in a dataset</a:t>
            </a:r>
            <a:br>
              <a:rPr lang="en-US" sz="1400" dirty="0">
                <a:solidFill>
                  <a:prstClr val="black"/>
                </a:solidFill>
                <a:latin typeface="Calibri"/>
              </a:rPr>
            </a:br>
            <a:r>
              <a:rPr lang="en-US" sz="1400" dirty="0">
                <a:solidFill>
                  <a:prstClr val="black"/>
                </a:solidFill>
                <a:latin typeface="Calibri"/>
              </a:rPr>
              <a:t>	      trends / problems / groups / correlations</a:t>
            </a: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Informed selection of optimal subset for deep analysis</a:t>
            </a:r>
          </a:p>
        </p:txBody>
      </p:sp>
      <p:sp>
        <p:nvSpPr>
          <p:cNvPr id="25683" name="Rectangle 83"/>
          <p:cNvSpPr>
            <a:spLocks noChangeArrowheads="1"/>
          </p:cNvSpPr>
          <p:nvPr/>
        </p:nvSpPr>
        <p:spPr bwMode="auto">
          <a:xfrm>
            <a:off x="8302625" y="4570414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457200" eaLnBrk="0" hangingPunct="0">
              <a:defRPr/>
            </a:pP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25684" name="Text Box 84"/>
          <p:cNvSpPr txBox="1">
            <a:spLocks noChangeArrowheads="1"/>
          </p:cNvSpPr>
          <p:nvPr/>
        </p:nvSpPr>
        <p:spPr bwMode="auto">
          <a:xfrm>
            <a:off x="1549401" y="3590926"/>
            <a:ext cx="4318000" cy="12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Approach:</a:t>
            </a:r>
            <a:endParaRPr lang="en-US" sz="1400" b="1" dirty="0">
              <a:solidFill>
                <a:prstClr val="black"/>
              </a:solidFill>
            </a:endParaRP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Combine </a:t>
            </a:r>
            <a:r>
              <a:rPr lang="en-US" sz="1400" dirty="0">
                <a:solidFill>
                  <a:srgbClr val="0070C0"/>
                </a:solidFill>
              </a:rPr>
              <a:t>existing data analytic algorithms</a:t>
            </a: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Develop </a:t>
            </a:r>
            <a:r>
              <a:rPr lang="en-US" sz="1400" dirty="0">
                <a:solidFill>
                  <a:srgbClr val="0070C0"/>
                </a:solidFill>
              </a:rPr>
              <a:t>intuitive, elegant interface </a:t>
            </a:r>
            <a:r>
              <a:rPr lang="en-US" sz="1400" dirty="0">
                <a:solidFill>
                  <a:prstClr val="black"/>
                </a:solidFill>
              </a:rPr>
              <a:t>(Davidoff)</a:t>
            </a: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srgbClr val="0070C0"/>
                </a:solidFill>
              </a:rPr>
              <a:t>Provide guidance </a:t>
            </a:r>
            <a:r>
              <a:rPr lang="en-US" sz="1400" dirty="0">
                <a:solidFill>
                  <a:prstClr val="black"/>
                </a:solidFill>
              </a:rPr>
              <a:t>to facilitate Data Science decisions</a:t>
            </a:r>
          </a:p>
          <a:p>
            <a:pPr marL="285750" indent="-285750" defTabSz="457200" eaLnBrk="0" hangingPunct="0">
              <a:lnSpc>
                <a:spcPct val="80000"/>
              </a:lnSpc>
              <a:spcBef>
                <a:spcPct val="25000"/>
              </a:spcBef>
              <a:buFont typeface="Arial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Output selected subset w/ code for generating result</a:t>
            </a:r>
          </a:p>
        </p:txBody>
      </p:sp>
      <p:sp>
        <p:nvSpPr>
          <p:cNvPr id="25688" name="Rectangle 88"/>
          <p:cNvSpPr>
            <a:spLocks noChangeArrowheads="1"/>
          </p:cNvSpPr>
          <p:nvPr/>
        </p:nvSpPr>
        <p:spPr bwMode="auto">
          <a:xfrm>
            <a:off x="5946739" y="3253403"/>
            <a:ext cx="44958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Key Milestones: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Mar: design document for specific functionality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Apr: prototype software architecture / data loaders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May: prototype ML capabilities selected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Jun: prototype interface developed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Jul: predictive parameter selection</a:t>
            </a:r>
          </a:p>
          <a:p>
            <a:pPr marL="119063" indent="-119063" defTabSz="457200" eaLnBrk="0" hangingPunct="0">
              <a:buFontTx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Sep: Real Test Cases + demo prototype to DSWG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92629" y="654988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1F497D"/>
                </a:solidFill>
                <a:latin typeface="Avenir Black"/>
                <a:cs typeface="Avenir Black"/>
              </a:rPr>
              <a:t>Data Science Pilot</a:t>
            </a:r>
          </a:p>
        </p:txBody>
      </p:sp>
      <p:grpSp>
        <p:nvGrpSpPr>
          <p:cNvPr id="27" name="Group 8"/>
          <p:cNvGrpSpPr>
            <a:grpSpLocks/>
          </p:cNvGrpSpPr>
          <p:nvPr/>
        </p:nvGrpSpPr>
        <p:grpSpPr bwMode="auto">
          <a:xfrm>
            <a:off x="1727798" y="183617"/>
            <a:ext cx="2536825" cy="669925"/>
            <a:chOff x="6284913" y="237331"/>
            <a:chExt cx="2537603" cy="668338"/>
          </a:xfrm>
        </p:grpSpPr>
        <p:pic>
          <p:nvPicPr>
            <p:cNvPr id="28" name="Picture 27" descr="NASA Logo (Meatball).tif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237331"/>
              <a:ext cx="806450" cy="668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6970923" y="364030"/>
              <a:ext cx="1851593" cy="414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457200" eaLnBrk="1" hangingPunct="1">
                <a:defRPr/>
              </a:pPr>
              <a:r>
                <a:rPr lang="en-US" sz="1200" dirty="0">
                  <a:solidFill>
                    <a:prstClr val="black"/>
                  </a:solidFill>
                </a:rPr>
                <a:t>Jet Propulsion Laboratory</a:t>
              </a:r>
            </a:p>
            <a:p>
              <a:pPr defTabSz="457200" eaLnBrk="1" hangingPunct="1">
                <a:defRPr/>
              </a:pPr>
              <a:r>
                <a:rPr lang="en-US" sz="900" dirty="0">
                  <a:solidFill>
                    <a:prstClr val="black"/>
                  </a:solidFill>
                </a:rPr>
                <a:t>California Institute of Technology</a:t>
              </a:r>
            </a:p>
          </p:txBody>
        </p:sp>
      </p:grpSp>
      <p:sp>
        <p:nvSpPr>
          <p:cNvPr id="24" name="Text Box 84"/>
          <p:cNvSpPr txBox="1">
            <a:spLocks noChangeArrowheads="1"/>
          </p:cNvSpPr>
          <p:nvPr/>
        </p:nvSpPr>
        <p:spPr bwMode="auto">
          <a:xfrm>
            <a:off x="1547422" y="5037739"/>
            <a:ext cx="4318000" cy="96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Products:</a:t>
            </a:r>
            <a:endParaRPr lang="en-US" sz="1400" b="1" dirty="0">
              <a:solidFill>
                <a:prstClr val="black"/>
              </a:solidFill>
            </a:endParaRPr>
          </a:p>
          <a:p>
            <a:pPr defTabSz="457200" eaLnBrk="0" hangingPunct="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400" dirty="0">
                <a:solidFill>
                  <a:prstClr val="black"/>
                </a:solidFill>
                <a:cs typeface="Times New Roman" charset="0"/>
              </a:rPr>
              <a:t>Desktop-based GUI application for data exploration</a:t>
            </a:r>
          </a:p>
          <a:p>
            <a:pPr defTabSz="457200" eaLnBrk="0" hangingPunct="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400" dirty="0">
                <a:solidFill>
                  <a:prstClr val="black"/>
                </a:solidFill>
                <a:cs typeface="Times New Roman" charset="0"/>
              </a:rPr>
              <a:t>Current TRL 1 tech will advance to </a:t>
            </a:r>
            <a:r>
              <a:rPr lang="en-US" sz="1400" b="1" dirty="0">
                <a:solidFill>
                  <a:srgbClr val="0070C0"/>
                </a:solidFill>
                <a:cs typeface="Times New Roman" charset="0"/>
              </a:rPr>
              <a:t>TRL 3</a:t>
            </a:r>
          </a:p>
          <a:p>
            <a:pPr defTabSz="457200" eaLnBrk="0" hangingPunct="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100" dirty="0">
                <a:solidFill>
                  <a:prstClr val="black"/>
                </a:solidFill>
                <a:cs typeface="Times New Roman" charset="0"/>
              </a:rPr>
              <a:t>(Limited functionality to validate critical concepts)</a:t>
            </a:r>
          </a:p>
        </p:txBody>
      </p:sp>
      <p:sp>
        <p:nvSpPr>
          <p:cNvPr id="25" name="Text Box 80"/>
          <p:cNvSpPr txBox="1">
            <a:spLocks noChangeArrowheads="1"/>
          </p:cNvSpPr>
          <p:nvPr/>
        </p:nvSpPr>
        <p:spPr bwMode="auto">
          <a:xfrm>
            <a:off x="1557276" y="2245658"/>
            <a:ext cx="447856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JPL Significance:</a:t>
            </a:r>
          </a:p>
          <a:p>
            <a:pPr defTabSz="457200" eaLnBrk="0" hangingPunct="0">
              <a:defRPr/>
            </a:pPr>
            <a:r>
              <a:rPr lang="en-US" sz="1600" dirty="0">
                <a:solidFill>
                  <a:srgbClr val="FF0000"/>
                </a:solidFill>
              </a:rPr>
              <a:t>Hidden anomalies </a:t>
            </a:r>
            <a:r>
              <a:rPr lang="en-US" sz="1600" dirty="0">
                <a:solidFill>
                  <a:prstClr val="black"/>
                </a:solidFill>
              </a:rPr>
              <a:t>and </a:t>
            </a:r>
            <a:r>
              <a:rPr lang="en-US" sz="1600" dirty="0">
                <a:solidFill>
                  <a:srgbClr val="FF0000"/>
                </a:solidFill>
              </a:rPr>
              <a:t>high dimensions</a:t>
            </a:r>
            <a:r>
              <a:rPr lang="en-US" sz="1600" dirty="0">
                <a:solidFill>
                  <a:prstClr val="black"/>
                </a:solidFill>
              </a:rPr>
              <a:t> commonly </a:t>
            </a:r>
            <a:r>
              <a:rPr lang="en-US" sz="1600" dirty="0">
                <a:solidFill>
                  <a:srgbClr val="FF0000"/>
                </a:solidFill>
              </a:rPr>
              <a:t>interfere</a:t>
            </a:r>
            <a:r>
              <a:rPr lang="en-US" sz="1600" dirty="0">
                <a:solidFill>
                  <a:prstClr val="black"/>
                </a:solidFill>
              </a:rPr>
              <a:t> with Ops, Cal/Val, Algorithm Dev, &amp; Science Prod. CODEX </a:t>
            </a:r>
            <a:r>
              <a:rPr lang="en-US" sz="1600" dirty="0">
                <a:solidFill>
                  <a:srgbClr val="0070C0"/>
                </a:solidFill>
              </a:rPr>
              <a:t>decreases mission risk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>
                <a:solidFill>
                  <a:srgbClr val="0070C0"/>
                </a:solidFill>
              </a:rPr>
              <a:t>increases data understanding</a:t>
            </a:r>
            <a:r>
              <a:rPr lang="en-US" sz="1600" dirty="0">
                <a:solidFill>
                  <a:prstClr val="black"/>
                </a:solidFill>
              </a:rPr>
              <a:t>, and </a:t>
            </a:r>
            <a:r>
              <a:rPr lang="en-US" sz="1600" dirty="0">
                <a:solidFill>
                  <a:srgbClr val="0070C0"/>
                </a:solidFill>
              </a:rPr>
              <a:t>speeds analysis</a:t>
            </a:r>
            <a:r>
              <a:rPr lang="en-US" sz="1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 Box 80"/>
          <p:cNvSpPr txBox="1">
            <a:spLocks noChangeArrowheads="1"/>
          </p:cNvSpPr>
          <p:nvPr/>
        </p:nvSpPr>
        <p:spPr bwMode="auto">
          <a:xfrm>
            <a:off x="5865423" y="5189115"/>
            <a:ext cx="479959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457200" eaLnBrk="0" hangingPunct="0">
              <a:defRPr/>
            </a:pPr>
            <a:r>
              <a:rPr lang="en-US" sz="1600" b="1" u="sng" dirty="0">
                <a:solidFill>
                  <a:prstClr val="black"/>
                </a:solidFill>
              </a:rPr>
              <a:t>Success Criteria:</a:t>
            </a:r>
          </a:p>
          <a:p>
            <a:pPr marL="179388" indent="-179388" defTabSz="457200" eaLnBrk="0" hangingPunct="0">
              <a:buFont typeface="Arial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&gt;50% reduction in time-of-analysis for user community</a:t>
            </a:r>
          </a:p>
          <a:p>
            <a:pPr marL="179388" indent="-179388" defTabSz="457200" eaLnBrk="0" hangingPunct="0">
              <a:buFont typeface="Arial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Real OCO-2 + </a:t>
            </a:r>
            <a:r>
              <a:rPr lang="en-US" sz="1600" dirty="0" err="1">
                <a:solidFill>
                  <a:prstClr val="black"/>
                </a:solidFill>
              </a:rPr>
              <a:t>upGREAT</a:t>
            </a:r>
            <a:r>
              <a:rPr lang="en-US" sz="1600">
                <a:solidFill>
                  <a:prstClr val="black"/>
                </a:solidFill>
              </a:rPr>
              <a:t>/SOPHIA</a:t>
            </a:r>
            <a:endParaRPr lang="en-US" sz="1600" dirty="0">
              <a:solidFill>
                <a:prstClr val="black"/>
              </a:solidFill>
            </a:endParaRPr>
          </a:p>
          <a:p>
            <a:pPr marL="179388" indent="-179388" defTabSz="457200" eaLnBrk="0" hangingPunct="0">
              <a:buFont typeface="Arial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Statements of support from </a:t>
            </a:r>
            <a:r>
              <a:rPr lang="en-US" sz="1600" dirty="0" err="1">
                <a:solidFill>
                  <a:prstClr val="black"/>
                </a:solidFill>
              </a:rPr>
              <a:t>eng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dirty="0" err="1">
                <a:solidFill>
                  <a:prstClr val="black"/>
                </a:solidFill>
              </a:rPr>
              <a:t>sci</a:t>
            </a:r>
            <a:r>
              <a:rPr lang="en-US" sz="1600" dirty="0">
                <a:solidFill>
                  <a:prstClr val="black"/>
                </a:solidFill>
              </a:rPr>
              <a:t>, &amp; data </a:t>
            </a:r>
            <a:r>
              <a:rPr lang="en-US" sz="1600" dirty="0" err="1">
                <a:solidFill>
                  <a:prstClr val="black"/>
                </a:solidFill>
              </a:rPr>
              <a:t>sci</a:t>
            </a:r>
            <a:r>
              <a:rPr lang="en-US" sz="1600" dirty="0">
                <a:solidFill>
                  <a:prstClr val="black"/>
                </a:solidFill>
              </a:rPr>
              <a:t> users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74183" y="6580659"/>
            <a:ext cx="2982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600" b="1" i="1" dirty="0">
                <a:solidFill>
                  <a:srgbClr val="1F497D"/>
                </a:solidFill>
                <a:latin typeface="Avenir Black"/>
                <a:cs typeface="Avenir Black"/>
              </a:rPr>
              <a:t>Data </a:t>
            </a:r>
            <a:r>
              <a:rPr lang="en-US" sz="1600" b="1" i="1">
                <a:solidFill>
                  <a:srgbClr val="1F497D"/>
                </a:solidFill>
                <a:latin typeface="Avenir Black"/>
                <a:cs typeface="Avenir Black"/>
              </a:rPr>
              <a:t>Science Working Group</a:t>
            </a:r>
            <a:endParaRPr lang="en-US" sz="1600" b="1" i="1" dirty="0">
              <a:solidFill>
                <a:srgbClr val="1F497D"/>
              </a:solidFill>
              <a:latin typeface="Avenir Black"/>
              <a:cs typeface="Avenir Black"/>
            </a:endParaRPr>
          </a:p>
        </p:txBody>
      </p:sp>
      <p:pic>
        <p:nvPicPr>
          <p:cNvPr id="32" name="Picture 31" descr="../ML%20New%20Concepts/CODEX%20logo%20smal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446" y="1"/>
            <a:ext cx="1190453" cy="98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636" y="1082016"/>
            <a:ext cx="1011900" cy="10236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297" y="1053376"/>
            <a:ext cx="1057008" cy="10529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638" y="1082016"/>
            <a:ext cx="1193202" cy="10084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3509" y="2249956"/>
            <a:ext cx="1146788" cy="95393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36154" y="2178348"/>
            <a:ext cx="2425372" cy="929005"/>
            <a:chOff x="53450" y="3600328"/>
            <a:chExt cx="5123794" cy="230832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0" y="3600328"/>
              <a:ext cx="5123794" cy="107289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0" y="4835756"/>
              <a:ext cx="5123794" cy="1072896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770924" y="3600329"/>
              <a:ext cx="422031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8893" y="4835756"/>
              <a:ext cx="328247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70924" y="4835756"/>
              <a:ext cx="422031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03262" y="4835756"/>
              <a:ext cx="199293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5700" y="4835755"/>
              <a:ext cx="199293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746825" y="4835754"/>
              <a:ext cx="199293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56425" y="4835754"/>
              <a:ext cx="302838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34910" y="4835753"/>
              <a:ext cx="334659" cy="1072895"/>
            </a:xfrm>
            <a:prstGeom prst="rect">
              <a:avLst/>
            </a:prstGeom>
            <a:solidFill>
              <a:srgbClr val="FFD3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774824" y="4379412"/>
              <a:ext cx="466194" cy="66186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62" y="1122057"/>
            <a:ext cx="1157646" cy="92709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553" y="2249956"/>
            <a:ext cx="955681" cy="9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6892</TotalTime>
  <Words>641</Words>
  <Application>Microsoft Macintosh PowerPoint</Application>
  <PresentationFormat>Widescreen</PresentationFormat>
  <Paragraphs>160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Aharoni</vt:lpstr>
      <vt:lpstr>Avenir Black</vt:lpstr>
      <vt:lpstr>Calibri</vt:lpstr>
      <vt:lpstr>Calibri Light</vt:lpstr>
      <vt:lpstr>Comic Sans MS</vt:lpstr>
      <vt:lpstr>ＭＳ Ｐゴシック</vt:lpstr>
      <vt:lpstr>Times</vt:lpstr>
      <vt:lpstr>Times New Roman</vt:lpstr>
      <vt:lpstr>Arial</vt:lpstr>
      <vt:lpstr>Office Theme</vt:lpstr>
      <vt:lpstr>2_Office Theme</vt:lpstr>
      <vt:lpstr>1_Office Theme</vt:lpstr>
      <vt:lpstr>COmplex Data EXplorer</vt:lpstr>
      <vt:lpstr>PowerPoint Presentation</vt:lpstr>
      <vt:lpstr>PowerPoint Presentation</vt:lpstr>
      <vt:lpstr>Functionality for DSWG Pilot</vt:lpstr>
      <vt:lpstr>Budget vs. Actual</vt:lpstr>
      <vt:lpstr>Interface Lessons Learned</vt:lpstr>
      <vt:lpstr>Remaining Work</vt:lpstr>
      <vt:lpstr>Complex Data Explorer (CODEX)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MLIA Seed Ideas for 8x Retreat</dc:title>
  <dc:creator>Microsoft Office User</dc:creator>
  <cp:lastModifiedBy>Microsoft Office User</cp:lastModifiedBy>
  <cp:revision>306</cp:revision>
  <cp:lastPrinted>2016-11-03T15:49:43Z</cp:lastPrinted>
  <dcterms:created xsi:type="dcterms:W3CDTF">2016-11-02T00:21:04Z</dcterms:created>
  <dcterms:modified xsi:type="dcterms:W3CDTF">2017-06-22T17:27:47Z</dcterms:modified>
</cp:coreProperties>
</file>